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vent-prl.de" TargetMode="External"/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37960" y="0"/>
            <a:ext cx="2606040" cy="5143500"/>
          </a:xfrm>
          <a:prstGeom prst="rect">
            <a:avLst/>
          </a:prstGeom>
          <a:solidFill>
            <a:srgbClr val="0A1420"/>
          </a:solidFill>
          <a:ln/>
        </p:spPr>
      </p:sp>
      <p:sp>
        <p:nvSpPr>
          <p:cNvPr id="3" name="Shape 1"/>
          <p:cNvSpPr/>
          <p:nvPr/>
        </p:nvSpPr>
        <p:spPr>
          <a:xfrm>
            <a:off x="7086600" y="1417320"/>
            <a:ext cx="2286000" cy="2286000"/>
          </a:xfrm>
          <a:prstGeom prst="ellipse">
            <a:avLst/>
          </a:prstGeom>
          <a:solidFill>
            <a:srgbClr val="C5A36A">
              <a:alpha val="12000"/>
            </a:srgbClr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502920"/>
            <a:ext cx="1307592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6928" y="1572768"/>
            <a:ext cx="5760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566928" y="2999232"/>
            <a:ext cx="5760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Ein Tag, den wir gemeinsam erleben.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85216" y="3675888"/>
            <a:ext cx="73152" cy="73152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8" name="Text 5"/>
          <p:cNvSpPr/>
          <p:nvPr/>
        </p:nvSpPr>
        <p:spPr>
          <a:xfrm>
            <a:off x="786384" y="358444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2D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15. August 2026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85216" y="4005072"/>
            <a:ext cx="73152" cy="73152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0" name="Text 7"/>
          <p:cNvSpPr/>
          <p:nvPr/>
        </p:nvSpPr>
        <p:spPr>
          <a:xfrm>
            <a:off x="786384" y="391363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2D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OstraBeach Dresden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585216" y="4334256"/>
            <a:ext cx="73152" cy="73152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2" name="Text 9"/>
          <p:cNvSpPr/>
          <p:nvPr/>
        </p:nvSpPr>
        <p:spPr>
          <a:xfrm>
            <a:off x="786384" y="4242816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2D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Padel, Cocktails und Stadtfest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ANMELDUNG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Seid ihr dabei?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66928" y="1627632"/>
            <a:ext cx="196596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1719072"/>
            <a:ext cx="1783080" cy="17830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035808" y="1609344"/>
            <a:ext cx="55412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Jetzt Zweierteam anmelden</a:t>
            </a:r>
            <a:endParaRPr lang="en-US" sz="2000" dirty="0"/>
          </a:p>
        </p:txBody>
      </p:sp>
      <p:sp>
        <p:nvSpPr>
          <p:cNvPr id="10" name="Text 6">
            <a:hlinkClick r:id="rId3" tooltip=""/>
          </p:cNvPr>
          <p:cNvSpPr/>
          <p:nvPr/>
        </p:nvSpPr>
        <p:spPr>
          <a:xfrm>
            <a:off x="3035808" y="2029968"/>
            <a:ext cx="554126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https://event-prl.de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035808" y="2322576"/>
            <a:ext cx="1609344" cy="0"/>
          </a:xfrm>
          <a:prstGeom prst="line">
            <a:avLst/>
          </a:prstGeom>
          <a:noFill/>
          <a:ln w="19050">
            <a:solidFill>
              <a:srgbClr val="C5A36A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035808" y="2487168"/>
            <a:ext cx="55412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Anmeldeschluss: 8. August 2026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3035808" y="2980944"/>
            <a:ext cx="91440" cy="91440"/>
          </a:xfrm>
          <a:prstGeom prst="ellipse">
            <a:avLst/>
          </a:prstGeom>
          <a:solidFill>
            <a:srgbClr val="DCE4EA"/>
          </a:solidFill>
          <a:ln/>
        </p:spPr>
      </p:sp>
      <p:sp>
        <p:nvSpPr>
          <p:cNvPr id="14" name="Text 10"/>
          <p:cNvSpPr/>
          <p:nvPr/>
        </p:nvSpPr>
        <p:spPr>
          <a:xfrm>
            <a:off x="3255264" y="2871216"/>
            <a:ext cx="5321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E7B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Maximal 15 Teams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3035808" y="3273552"/>
            <a:ext cx="91440" cy="91440"/>
          </a:xfrm>
          <a:prstGeom prst="ellipse">
            <a:avLst/>
          </a:prstGeom>
          <a:solidFill>
            <a:srgbClr val="DCE4EA"/>
          </a:solidFill>
          <a:ln/>
        </p:spPr>
      </p:sp>
      <p:sp>
        <p:nvSpPr>
          <p:cNvPr id="16" name="Text 12"/>
          <p:cNvSpPr/>
          <p:nvPr/>
        </p:nvSpPr>
        <p:spPr>
          <a:xfrm>
            <a:off x="3255264" y="3163824"/>
            <a:ext cx="5321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E7B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Begrenzte Teilnehmerzahl: 30 Personen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3035808" y="3566160"/>
            <a:ext cx="91440" cy="91440"/>
          </a:xfrm>
          <a:prstGeom prst="ellipse">
            <a:avLst/>
          </a:prstGeom>
          <a:solidFill>
            <a:srgbClr val="DCE4EA"/>
          </a:solidFill>
          <a:ln/>
        </p:spPr>
      </p:sp>
      <p:sp>
        <p:nvSpPr>
          <p:cNvPr id="18" name="Text 14"/>
          <p:cNvSpPr/>
          <p:nvPr/>
        </p:nvSpPr>
        <p:spPr>
          <a:xfrm>
            <a:off x="3255264" y="3456432"/>
            <a:ext cx="5321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E7B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Nur mit persönlicher Einladung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566928" y="4352544"/>
            <a:ext cx="80101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Ein Tag, den wir gemeinsam erleben.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DIE IDEE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Mehr als nur ein Turnier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66928" y="1728216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8" name="Text 5"/>
          <p:cNvSpPr/>
          <p:nvPr/>
        </p:nvSpPr>
        <p:spPr>
          <a:xfrm>
            <a:off x="841248" y="1627632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Gemeinsame Erlebnisse schaffen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66928" y="2203704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0" name="Text 7"/>
          <p:cNvSpPr/>
          <p:nvPr/>
        </p:nvSpPr>
        <p:spPr>
          <a:xfrm>
            <a:off x="841248" y="2103120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Menschen besser kennenlernen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66928" y="2679192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2578608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Teamgeist erleben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566928" y="3154680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3054096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Schöne Erinnerungen sammeln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566928" y="3630168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3529584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Gemeinsam den Sommerabend genießen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DER TAGESABLAUF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So läuft der Tag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1225296" y="1792224"/>
            <a:ext cx="0" cy="2267712"/>
          </a:xfrm>
          <a:prstGeom prst="line">
            <a:avLst/>
          </a:prstGeom>
          <a:noFill/>
          <a:ln w="19050">
            <a:solidFill>
              <a:srgbClr val="DCE4E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21208" y="160934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13:30 Uhr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1170432" y="1682496"/>
            <a:ext cx="118872" cy="118872"/>
          </a:xfrm>
          <a:prstGeom prst="ellipse">
            <a:avLst/>
          </a:prstGeom>
          <a:solidFill>
            <a:srgbClr val="000111"/>
          </a:solidFill>
          <a:ln/>
        </p:spPr>
      </p:sp>
      <p:sp>
        <p:nvSpPr>
          <p:cNvPr id="10" name="Text 7"/>
          <p:cNvSpPr/>
          <p:nvPr/>
        </p:nvSpPr>
        <p:spPr>
          <a:xfrm>
            <a:off x="1481328" y="1591056"/>
            <a:ext cx="709574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Ankommen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21208" y="2176272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14:00 Uhr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1170432" y="2249424"/>
            <a:ext cx="118872" cy="118872"/>
          </a:xfrm>
          <a:prstGeom prst="ellipse">
            <a:avLst/>
          </a:prstGeom>
          <a:solidFill>
            <a:srgbClr val="000111"/>
          </a:solidFill>
          <a:ln/>
        </p:spPr>
      </p:sp>
      <p:sp>
        <p:nvSpPr>
          <p:cNvPr id="13" name="Text 10"/>
          <p:cNvSpPr/>
          <p:nvPr/>
        </p:nvSpPr>
        <p:spPr>
          <a:xfrm>
            <a:off x="1481328" y="2157984"/>
            <a:ext cx="709574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Turnierstart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21208" y="2743200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16:00 Uhr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1170432" y="2816352"/>
            <a:ext cx="118872" cy="118872"/>
          </a:xfrm>
          <a:prstGeom prst="ellipse">
            <a:avLst/>
          </a:prstGeom>
          <a:solidFill>
            <a:srgbClr val="000111"/>
          </a:solidFill>
          <a:ln/>
        </p:spPr>
      </p:sp>
      <p:sp>
        <p:nvSpPr>
          <p:cNvPr id="16" name="Text 13"/>
          <p:cNvSpPr/>
          <p:nvPr/>
        </p:nvSpPr>
        <p:spPr>
          <a:xfrm>
            <a:off x="1481328" y="2724912"/>
            <a:ext cx="709574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Turnierende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521208" y="3310128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18:00 Uhr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1170432" y="3383280"/>
            <a:ext cx="118872" cy="118872"/>
          </a:xfrm>
          <a:prstGeom prst="ellipse">
            <a:avLst/>
          </a:prstGeom>
          <a:solidFill>
            <a:srgbClr val="000111"/>
          </a:solidFill>
          <a:ln/>
        </p:spPr>
      </p:sp>
      <p:sp>
        <p:nvSpPr>
          <p:cNvPr id="19" name="Text 16"/>
          <p:cNvSpPr/>
          <p:nvPr/>
        </p:nvSpPr>
        <p:spPr>
          <a:xfrm>
            <a:off x="1481328" y="3291840"/>
            <a:ext cx="709574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Cocktailabend im Büro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21208" y="3877056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danach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1170432" y="3950208"/>
            <a:ext cx="118872" cy="118872"/>
          </a:xfrm>
          <a:prstGeom prst="ellipse">
            <a:avLst/>
          </a:prstGeom>
          <a:solidFill>
            <a:srgbClr val="000111"/>
          </a:solidFill>
          <a:ln/>
        </p:spPr>
      </p:sp>
      <p:sp>
        <p:nvSpPr>
          <p:cNvPr id="22" name="Text 19"/>
          <p:cNvSpPr/>
          <p:nvPr/>
        </p:nvSpPr>
        <p:spPr>
          <a:xfrm>
            <a:off x="1481328" y="3858768"/>
            <a:ext cx="709574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Gemeinsamer Stadtfestbesuch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DAS TURNIER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Kurz, dynamisch, für alle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66928" y="1728216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8" name="Text 5"/>
          <p:cNvSpPr/>
          <p:nvPr/>
        </p:nvSpPr>
        <p:spPr>
          <a:xfrm>
            <a:off x="841248" y="1627632"/>
            <a:ext cx="3547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Maximal 15 Zweierteams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66928" y="2203704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0" name="Text 7"/>
          <p:cNvSpPr/>
          <p:nvPr/>
        </p:nvSpPr>
        <p:spPr>
          <a:xfrm>
            <a:off x="841248" y="2103120"/>
            <a:ext cx="3547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2 Padelplätze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66928" y="2679192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2578608"/>
            <a:ext cx="3547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K.-o.-Turnier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566928" y="3154680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3054096"/>
            <a:ext cx="3547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16er-Turnierbaum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4754880" y="1728216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6" name="Text 13"/>
          <p:cNvSpPr/>
          <p:nvPr/>
        </p:nvSpPr>
        <p:spPr>
          <a:xfrm>
            <a:off x="5029200" y="1627632"/>
            <a:ext cx="3547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Ein Freilos bei 15 Teams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4754880" y="2203704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8" name="Text 15"/>
          <p:cNvSpPr/>
          <p:nvPr/>
        </p:nvSpPr>
        <p:spPr>
          <a:xfrm>
            <a:off x="5029200" y="2103120"/>
            <a:ext cx="3547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Kurze und dynamische Matches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4754880" y="2679192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20" name="Text 17"/>
          <p:cNvSpPr/>
          <p:nvPr/>
        </p:nvSpPr>
        <p:spPr>
          <a:xfrm>
            <a:off x="5029200" y="2578608"/>
            <a:ext cx="354787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Anfänger und erfahrene Spieler willkommen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SPIELREGELN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Fair und locker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66928" y="1728216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8" name="Text 5"/>
          <p:cNvSpPr/>
          <p:nvPr/>
        </p:nvSpPr>
        <p:spPr>
          <a:xfrm>
            <a:off x="841248" y="1627632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Fairer und lockerer Wettbewerb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66928" y="2203704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0" name="Text 7"/>
          <p:cNvSpPr/>
          <p:nvPr/>
        </p:nvSpPr>
        <p:spPr>
          <a:xfrm>
            <a:off x="841248" y="2103120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Spiel auf Zeit: 12 Minuten pro Match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66928" y="2679192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2578608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Golden Point bei Gleichstand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566928" y="3154680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3054096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Entscheidungen des Turnierleiters gelten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566928" y="3630168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3529584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Spaß und gemeinsames Erlebnis stehen im Vordergrund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TURNIERBAUM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16er-Baum, 15 Teams, ein Freilos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02920" y="1490472"/>
            <a:ext cx="148132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Achtelfinale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167128" y="1490472"/>
            <a:ext cx="148132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Viertelfinale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3831336" y="1490472"/>
            <a:ext cx="148132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Halbfinale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495544" y="1490472"/>
            <a:ext cx="148132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Finale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7159752" y="1490472"/>
            <a:ext cx="148132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Sieger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502920" y="1783080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02920" y="1936242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5216" y="1783080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1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585216" y="1936242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Freilos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1984248" y="1936242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02920" y="2122322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02920" y="2275484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" y="2122322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8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" y="2275484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9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1984248" y="2275484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02920" y="2461565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02920" y="2614727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85216" y="2461565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5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585216" y="2614727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12</a:t>
            </a:r>
            <a:endParaRPr lang="en-US" sz="800" dirty="0"/>
          </a:p>
        </p:txBody>
      </p:sp>
      <p:sp>
        <p:nvSpPr>
          <p:cNvPr id="26" name="Shape 23"/>
          <p:cNvSpPr/>
          <p:nvPr/>
        </p:nvSpPr>
        <p:spPr>
          <a:xfrm>
            <a:off x="1984248" y="2614727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02920" y="2800807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502920" y="2953969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85216" y="2800807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4</a:t>
            </a:r>
            <a:endParaRPr lang="en-US" sz="800" dirty="0"/>
          </a:p>
        </p:txBody>
      </p:sp>
      <p:sp>
        <p:nvSpPr>
          <p:cNvPr id="30" name="Text 27"/>
          <p:cNvSpPr/>
          <p:nvPr/>
        </p:nvSpPr>
        <p:spPr>
          <a:xfrm>
            <a:off x="585216" y="2953969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13</a:t>
            </a:r>
            <a:endParaRPr lang="en-US" sz="800" dirty="0"/>
          </a:p>
        </p:txBody>
      </p:sp>
      <p:sp>
        <p:nvSpPr>
          <p:cNvPr id="31" name="Shape 28"/>
          <p:cNvSpPr/>
          <p:nvPr/>
        </p:nvSpPr>
        <p:spPr>
          <a:xfrm>
            <a:off x="1984248" y="2953969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502920" y="3140050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502920" y="3293212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585216" y="3140050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3</a:t>
            </a:r>
            <a:endParaRPr lang="en-US" sz="800" dirty="0"/>
          </a:p>
        </p:txBody>
      </p:sp>
      <p:sp>
        <p:nvSpPr>
          <p:cNvPr id="35" name="Text 32"/>
          <p:cNvSpPr/>
          <p:nvPr/>
        </p:nvSpPr>
        <p:spPr>
          <a:xfrm>
            <a:off x="585216" y="3293212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14</a:t>
            </a:r>
            <a:endParaRPr lang="en-US" sz="800" dirty="0"/>
          </a:p>
        </p:txBody>
      </p:sp>
      <p:sp>
        <p:nvSpPr>
          <p:cNvPr id="36" name="Shape 33"/>
          <p:cNvSpPr/>
          <p:nvPr/>
        </p:nvSpPr>
        <p:spPr>
          <a:xfrm>
            <a:off x="1984248" y="3293212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502920" y="3479292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502920" y="3632454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585216" y="3479292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6</a:t>
            </a:r>
            <a:endParaRPr lang="en-US" sz="800" dirty="0"/>
          </a:p>
        </p:txBody>
      </p:sp>
      <p:sp>
        <p:nvSpPr>
          <p:cNvPr id="40" name="Text 37"/>
          <p:cNvSpPr/>
          <p:nvPr/>
        </p:nvSpPr>
        <p:spPr>
          <a:xfrm>
            <a:off x="585216" y="3632454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11</a:t>
            </a:r>
            <a:endParaRPr lang="en-US" sz="800" dirty="0"/>
          </a:p>
        </p:txBody>
      </p:sp>
      <p:sp>
        <p:nvSpPr>
          <p:cNvPr id="41" name="Shape 38"/>
          <p:cNvSpPr/>
          <p:nvPr/>
        </p:nvSpPr>
        <p:spPr>
          <a:xfrm>
            <a:off x="1984248" y="3632454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502920" y="3818534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502920" y="3971696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585216" y="3818534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7</a:t>
            </a:r>
            <a:endParaRPr lang="en-US" sz="800" dirty="0"/>
          </a:p>
        </p:txBody>
      </p:sp>
      <p:sp>
        <p:nvSpPr>
          <p:cNvPr id="45" name="Text 42"/>
          <p:cNvSpPr/>
          <p:nvPr/>
        </p:nvSpPr>
        <p:spPr>
          <a:xfrm>
            <a:off x="585216" y="3971696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10</a:t>
            </a:r>
            <a:endParaRPr lang="en-US" sz="800" dirty="0"/>
          </a:p>
        </p:txBody>
      </p:sp>
      <p:sp>
        <p:nvSpPr>
          <p:cNvPr id="46" name="Shape 43"/>
          <p:cNvSpPr/>
          <p:nvPr/>
        </p:nvSpPr>
        <p:spPr>
          <a:xfrm>
            <a:off x="1984248" y="3971696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47" name="Shape 44"/>
          <p:cNvSpPr/>
          <p:nvPr/>
        </p:nvSpPr>
        <p:spPr>
          <a:xfrm>
            <a:off x="502920" y="4157777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48" name="Shape 45"/>
          <p:cNvSpPr/>
          <p:nvPr/>
        </p:nvSpPr>
        <p:spPr>
          <a:xfrm>
            <a:off x="502920" y="4310939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585216" y="4157777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2</a:t>
            </a:r>
            <a:endParaRPr lang="en-US" sz="800" dirty="0"/>
          </a:p>
        </p:txBody>
      </p:sp>
      <p:sp>
        <p:nvSpPr>
          <p:cNvPr id="50" name="Text 47"/>
          <p:cNvSpPr/>
          <p:nvPr/>
        </p:nvSpPr>
        <p:spPr>
          <a:xfrm>
            <a:off x="585216" y="4310939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Team 15</a:t>
            </a:r>
            <a:endParaRPr lang="en-US" sz="800" dirty="0"/>
          </a:p>
        </p:txBody>
      </p:sp>
      <p:sp>
        <p:nvSpPr>
          <p:cNvPr id="51" name="Shape 48"/>
          <p:cNvSpPr/>
          <p:nvPr/>
        </p:nvSpPr>
        <p:spPr>
          <a:xfrm>
            <a:off x="1984248" y="4310939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2167128" y="1952701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53" name="Shape 50"/>
          <p:cNvSpPr/>
          <p:nvPr/>
        </p:nvSpPr>
        <p:spPr>
          <a:xfrm>
            <a:off x="2167128" y="2105863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54" name="Text 51"/>
          <p:cNvSpPr/>
          <p:nvPr/>
        </p:nvSpPr>
        <p:spPr>
          <a:xfrm>
            <a:off x="2249424" y="1952701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55" name="Text 52"/>
          <p:cNvSpPr/>
          <p:nvPr/>
        </p:nvSpPr>
        <p:spPr>
          <a:xfrm>
            <a:off x="2249424" y="2105863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56" name="Shape 53"/>
          <p:cNvSpPr/>
          <p:nvPr/>
        </p:nvSpPr>
        <p:spPr>
          <a:xfrm>
            <a:off x="3648456" y="2105863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57" name="Shape 54"/>
          <p:cNvSpPr/>
          <p:nvPr/>
        </p:nvSpPr>
        <p:spPr>
          <a:xfrm>
            <a:off x="2167128" y="2631186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58" name="Shape 55"/>
          <p:cNvSpPr/>
          <p:nvPr/>
        </p:nvSpPr>
        <p:spPr>
          <a:xfrm>
            <a:off x="2167128" y="2784348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2249424" y="2631186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60" name="Text 57"/>
          <p:cNvSpPr/>
          <p:nvPr/>
        </p:nvSpPr>
        <p:spPr>
          <a:xfrm>
            <a:off x="2249424" y="2784348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61" name="Shape 58"/>
          <p:cNvSpPr/>
          <p:nvPr/>
        </p:nvSpPr>
        <p:spPr>
          <a:xfrm>
            <a:off x="3648456" y="2784348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62" name="Shape 59"/>
          <p:cNvSpPr/>
          <p:nvPr/>
        </p:nvSpPr>
        <p:spPr>
          <a:xfrm>
            <a:off x="2167128" y="3309671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63" name="Shape 60"/>
          <p:cNvSpPr/>
          <p:nvPr/>
        </p:nvSpPr>
        <p:spPr>
          <a:xfrm>
            <a:off x="2167128" y="3462833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64" name="Text 61"/>
          <p:cNvSpPr/>
          <p:nvPr/>
        </p:nvSpPr>
        <p:spPr>
          <a:xfrm>
            <a:off x="2249424" y="3309671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65" name="Text 62"/>
          <p:cNvSpPr/>
          <p:nvPr/>
        </p:nvSpPr>
        <p:spPr>
          <a:xfrm>
            <a:off x="2249424" y="3462833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66" name="Shape 63"/>
          <p:cNvSpPr/>
          <p:nvPr/>
        </p:nvSpPr>
        <p:spPr>
          <a:xfrm>
            <a:off x="3648456" y="3462833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67" name="Shape 64"/>
          <p:cNvSpPr/>
          <p:nvPr/>
        </p:nvSpPr>
        <p:spPr>
          <a:xfrm>
            <a:off x="2167128" y="3988156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68" name="Shape 65"/>
          <p:cNvSpPr/>
          <p:nvPr/>
        </p:nvSpPr>
        <p:spPr>
          <a:xfrm>
            <a:off x="2167128" y="4141318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69" name="Text 66"/>
          <p:cNvSpPr/>
          <p:nvPr/>
        </p:nvSpPr>
        <p:spPr>
          <a:xfrm>
            <a:off x="2249424" y="3988156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70" name="Text 67"/>
          <p:cNvSpPr/>
          <p:nvPr/>
        </p:nvSpPr>
        <p:spPr>
          <a:xfrm>
            <a:off x="2249424" y="4141318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71" name="Shape 68"/>
          <p:cNvSpPr/>
          <p:nvPr/>
        </p:nvSpPr>
        <p:spPr>
          <a:xfrm>
            <a:off x="3648456" y="4141318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72" name="Shape 69"/>
          <p:cNvSpPr/>
          <p:nvPr/>
        </p:nvSpPr>
        <p:spPr>
          <a:xfrm>
            <a:off x="3831336" y="2291944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73" name="Shape 70"/>
          <p:cNvSpPr/>
          <p:nvPr/>
        </p:nvSpPr>
        <p:spPr>
          <a:xfrm>
            <a:off x="3831336" y="2445106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74" name="Text 71"/>
          <p:cNvSpPr/>
          <p:nvPr/>
        </p:nvSpPr>
        <p:spPr>
          <a:xfrm>
            <a:off x="3913632" y="2291944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75" name="Text 72"/>
          <p:cNvSpPr/>
          <p:nvPr/>
        </p:nvSpPr>
        <p:spPr>
          <a:xfrm>
            <a:off x="3913632" y="2445106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76" name="Shape 73"/>
          <p:cNvSpPr/>
          <p:nvPr/>
        </p:nvSpPr>
        <p:spPr>
          <a:xfrm>
            <a:off x="5312664" y="2445106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77" name="Shape 74"/>
          <p:cNvSpPr/>
          <p:nvPr/>
        </p:nvSpPr>
        <p:spPr>
          <a:xfrm>
            <a:off x="3831336" y="3648913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78" name="Shape 75"/>
          <p:cNvSpPr/>
          <p:nvPr/>
        </p:nvSpPr>
        <p:spPr>
          <a:xfrm>
            <a:off x="3831336" y="3802075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79" name="Text 76"/>
          <p:cNvSpPr/>
          <p:nvPr/>
        </p:nvSpPr>
        <p:spPr>
          <a:xfrm>
            <a:off x="3913632" y="3648913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80" name="Text 77"/>
          <p:cNvSpPr/>
          <p:nvPr/>
        </p:nvSpPr>
        <p:spPr>
          <a:xfrm>
            <a:off x="3913632" y="3802075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81" name="Shape 78"/>
          <p:cNvSpPr/>
          <p:nvPr/>
        </p:nvSpPr>
        <p:spPr>
          <a:xfrm>
            <a:off x="5312664" y="3802075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82" name="Shape 79"/>
          <p:cNvSpPr/>
          <p:nvPr/>
        </p:nvSpPr>
        <p:spPr>
          <a:xfrm>
            <a:off x="5495544" y="2970428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</p:spPr>
      </p:sp>
      <p:sp>
        <p:nvSpPr>
          <p:cNvPr id="83" name="Shape 80"/>
          <p:cNvSpPr/>
          <p:nvPr/>
        </p:nvSpPr>
        <p:spPr>
          <a:xfrm>
            <a:off x="5495544" y="3123590"/>
            <a:ext cx="1481328" cy="0"/>
          </a:xfrm>
          <a:prstGeom prst="line">
            <a:avLst/>
          </a:prstGeom>
          <a:noFill/>
          <a:ln w="9525">
            <a:solidFill>
              <a:srgbClr val="DCE4EA"/>
            </a:solidFill>
            <a:prstDash val="solid"/>
          </a:ln>
        </p:spPr>
      </p:sp>
      <p:sp>
        <p:nvSpPr>
          <p:cNvPr id="84" name="Text 81"/>
          <p:cNvSpPr/>
          <p:nvPr/>
        </p:nvSpPr>
        <p:spPr>
          <a:xfrm>
            <a:off x="5577840" y="2970428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85" name="Text 82"/>
          <p:cNvSpPr/>
          <p:nvPr/>
        </p:nvSpPr>
        <p:spPr>
          <a:xfrm>
            <a:off x="5577840" y="3123590"/>
            <a:ext cx="1316736" cy="1531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86" name="Shape 83"/>
          <p:cNvSpPr/>
          <p:nvPr/>
        </p:nvSpPr>
        <p:spPr>
          <a:xfrm>
            <a:off x="6976872" y="3123590"/>
            <a:ext cx="182880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87" name="Shape 84"/>
          <p:cNvSpPr/>
          <p:nvPr/>
        </p:nvSpPr>
        <p:spPr>
          <a:xfrm>
            <a:off x="7159752" y="2970428"/>
            <a:ext cx="1481328" cy="306324"/>
          </a:xfrm>
          <a:prstGeom prst="roundRect">
            <a:avLst>
              <a:gd name="adj" fmla="val 11940"/>
            </a:avLst>
          </a:prstGeom>
          <a:solidFill>
            <a:srgbClr val="FFF7E8"/>
          </a:solidFill>
          <a:ln w="12700">
            <a:solidFill>
              <a:srgbClr val="C5A36A"/>
            </a:solidFill>
            <a:prstDash val="solid"/>
          </a:ln>
        </p:spPr>
      </p:sp>
      <p:sp>
        <p:nvSpPr>
          <p:cNvPr id="88" name="Text 85"/>
          <p:cNvSpPr/>
          <p:nvPr/>
        </p:nvSpPr>
        <p:spPr>
          <a:xfrm>
            <a:off x="7242048" y="2970428"/>
            <a:ext cx="1316736" cy="3063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Siegerteam</a:t>
            </a:r>
            <a:endParaRPr lang="en-US" sz="1000" dirty="0"/>
          </a:p>
        </p:txBody>
      </p:sp>
      <p:sp>
        <p:nvSpPr>
          <p:cNvPr id="89" name="Text 86"/>
          <p:cNvSpPr/>
          <p:nvPr/>
        </p:nvSpPr>
        <p:spPr>
          <a:xfrm>
            <a:off x="566928" y="446227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Platzhalter - nach der Auslosung einfach die Teamnamen ersetzen.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DIE KOSTEN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Fair aufgeteilt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66928" y="1719072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8" name="Text 5"/>
          <p:cNvSpPr/>
          <p:nvPr/>
        </p:nvSpPr>
        <p:spPr>
          <a:xfrm>
            <a:off x="841248" y="1627632"/>
            <a:ext cx="46634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Gesamtkosten: 300 €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66928" y="2139696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0" name="Text 7"/>
          <p:cNvSpPr/>
          <p:nvPr/>
        </p:nvSpPr>
        <p:spPr>
          <a:xfrm>
            <a:off x="841248" y="2048256"/>
            <a:ext cx="46634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Bei 30 Personen: 10 € pro Person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66928" y="2560320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2468880"/>
            <a:ext cx="46634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Der finale Betrag richtet sich nach der tatsächlichen Teilnehmerzahl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566928" y="2980944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2889504"/>
            <a:ext cx="46634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Transparente Aufteilung auf alle bestätigten Teilnehmenden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5413248" y="1426464"/>
            <a:ext cx="3328416" cy="2139696"/>
          </a:xfrm>
          <a:prstGeom prst="roundRect">
            <a:avLst>
              <a:gd name="adj" fmla="val 3419"/>
            </a:avLst>
          </a:prstGeom>
          <a:solidFill>
            <a:srgbClr val="FFF7E8"/>
          </a:solidFill>
          <a:ln w="12700">
            <a:solidFill>
              <a:srgbClr val="FFF7E8"/>
            </a:solidFill>
            <a:prstDash val="solid"/>
          </a:ln>
        </p:spPr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577840" y="1627632"/>
          <a:ext cx="2999232" cy="914400"/>
        </p:xfrm>
        <a:graphic>
          <a:graphicData uri="http://schemas.openxmlformats.org/drawingml/2006/table">
            <a:tbl>
              <a:tblPr/>
              <a:tblGrid>
                <a:gridCol w="1499616"/>
                <a:gridCol w="1499616"/>
              </a:tblGrid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00111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Teilnehmende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00111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Beitrag pro Person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5F6E7B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30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00111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10,00 €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5F6E7B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25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00111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12,00 €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5F6E7B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20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00111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15,00 €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5F6E7B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15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00111"/>
                          </a:solidFill>
                          <a:latin typeface="Verdana" pitchFamily="34" charset="0"/>
                          <a:ea typeface="Verdana" pitchFamily="34" charset="-122"/>
                          <a:cs typeface="Verdana" pitchFamily="34" charset="-120"/>
                        </a:rPr>
                        <a:t>20,00 €</a:t>
                      </a:r>
                      <a:endParaRPr lang="en-US" sz="1300" dirty="0">
                        <a:latin typeface="Verdana" charset="0"/>
                        <a:ea typeface="Verdana" charset="0"/>
                        <a:cs typeface="Verdan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COCKTAILABEND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Vom Court ins Büro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66928" y="1728216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8" name="Text 5"/>
          <p:cNvSpPr/>
          <p:nvPr/>
        </p:nvSpPr>
        <p:spPr>
          <a:xfrm>
            <a:off x="841248" y="1627632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Cocktails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66928" y="2203704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0" name="Text 7"/>
          <p:cNvSpPr/>
          <p:nvPr/>
        </p:nvSpPr>
        <p:spPr>
          <a:xfrm>
            <a:off x="841248" y="2103120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Musik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66928" y="2679192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2578608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Entspannte Gespräche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566928" y="3154680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3054096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Gemeinsamer Rückblick auf das Turnier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566928" y="3630168"/>
            <a:ext cx="109728" cy="109728"/>
          </a:xfrm>
          <a:prstGeom prst="ellipse">
            <a:avLst/>
          </a:prstGeom>
          <a:solidFill>
            <a:srgbClr val="C5A36A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3529584"/>
            <a:ext cx="7735824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Zeit zum Ankommen und Zusammensitzen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347472"/>
            <a:ext cx="1069848" cy="374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896112"/>
            <a:ext cx="80101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5A36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STADTFEST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1097280"/>
            <a:ext cx="8010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0111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Der Abend geht weiter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777240" cy="0"/>
          </a:xfrm>
          <a:prstGeom prst="line">
            <a:avLst/>
          </a:prstGeom>
          <a:noFill/>
          <a:ln w="31750">
            <a:solidFill>
              <a:srgbClr val="C5A36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4736592"/>
            <a:ext cx="80101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792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Padel Day 2026 · 15. August 2026 · OstraBeach Dresden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66928" y="1627632"/>
            <a:ext cx="8010144" cy="1600200"/>
          </a:xfrm>
          <a:prstGeom prst="roundRect">
            <a:avLst>
              <a:gd name="adj" fmla="val 5714"/>
            </a:avLst>
          </a:prstGeom>
          <a:solidFill>
            <a:srgbClr val="F7F2E9"/>
          </a:solidFill>
          <a:ln w="12700">
            <a:solidFill>
              <a:srgbClr val="F7F2E9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66928" y="1627632"/>
            <a:ext cx="45720" cy="1600200"/>
          </a:xfrm>
          <a:prstGeom prst="rect">
            <a:avLst/>
          </a:prstGeom>
          <a:solidFill>
            <a:srgbClr val="C5A36A"/>
          </a:solidFill>
          <a:ln/>
        </p:spPr>
      </p:sp>
      <p:sp>
        <p:nvSpPr>
          <p:cNvPr id="9" name="Text 6"/>
          <p:cNvSpPr/>
          <p:nvPr/>
        </p:nvSpPr>
        <p:spPr>
          <a:xfrm>
            <a:off x="978408" y="1901952"/>
            <a:ext cx="718718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dirty="0">
                <a:solidFill>
                  <a:srgbClr val="263643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Nach dem Cocktailabend ziehen wir gemeinsam zum Stadtfest und lassen den Abend dort offen und entspannt ausklingen.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PraeLux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Padel Day 2026</dc:title>
  <dc:subject>Ein Tag, den wir gemeinsam erleben.</dc:subject>
  <dc:creator>PraeLux</dc:creator>
  <cp:lastModifiedBy>PraeLux</cp:lastModifiedBy>
  <cp:revision>1</cp:revision>
  <dcterms:created xsi:type="dcterms:W3CDTF">2026-07-28T17:06:01Z</dcterms:created>
  <dcterms:modified xsi:type="dcterms:W3CDTF">2026-07-28T17:06:01Z</dcterms:modified>
</cp:coreProperties>
</file>